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4" r:id="rId14"/>
    <p:sldId id="282" r:id="rId15"/>
    <p:sldId id="284" r:id="rId16"/>
    <p:sldId id="286" r:id="rId17"/>
    <p:sldId id="287" r:id="rId18"/>
    <p:sldId id="288" r:id="rId19"/>
    <p:sldId id="292" r:id="rId20"/>
    <p:sldId id="298" r:id="rId21"/>
    <p:sldId id="319" r:id="rId22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71" autoAdjust="0"/>
  </p:normalViewPr>
  <p:slideViewPr>
    <p:cSldViewPr>
      <p:cViewPr varScale="1">
        <p:scale>
          <a:sx n="80" d="100"/>
          <a:sy n="80" d="100"/>
        </p:scale>
        <p:origin x="-167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smtClean="0"/>
          </a:p>
        </p:txBody>
      </p:sp>
      <p:sp>
        <p:nvSpPr>
          <p:cNvPr id="716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US" smtClean="0"/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mtClean="0"/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mtClean="0"/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F23D47-623D-4106-A3F9-FE5B268704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FC9357-2951-4A30-9FCF-19D3A0775A95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BEF97C8-E028-4318-8545-83B78A6C4664}" type="slidenum">
              <a:rPr lang="en-GB" altLang="en-US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2458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339E92-D63B-4F49-8D29-451ACFBC33E7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3379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DBA09B-EE04-42FF-A8FC-15F0FEA048E3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3482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6477BC-9566-4BF1-AEB9-0FE91B466323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35844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DB0F69-AA64-45AE-8F56-0B89DEFA9DA8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3686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A9C2AB-22B0-4C03-B1E1-2FF184D38457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3789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4EC174-377C-47B8-8DDC-9C0FE6EC47EB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36AD4A-AD81-4D84-A06F-558A6055B69B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  <p:sp>
        <p:nvSpPr>
          <p:cNvPr id="39939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4E9AFA-C1E5-4280-9968-8033584331B9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6DD87F-D431-4B52-9F49-4C3DD98D1630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  <p:sp>
        <p:nvSpPr>
          <p:cNvPr id="41987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AAFDA3-083C-4CA6-97C7-E76BCF32DC14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9E0FD7-0C4C-4BB8-B3B4-776484ED7F66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A7B88D-8141-4593-8424-6558378A2933}" type="slidenum">
              <a:rPr lang="en-GB" altLang="en-US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2560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4D7391-6FFD-4FAB-A28D-5C775DEDDA7F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  <p:sp>
        <p:nvSpPr>
          <p:cNvPr id="44035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2CF782-F310-49C4-B519-577F36B5CEA4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0393D3-B6AB-426C-B0A9-705CE7C89FA7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CAB0821-4AFE-4448-9262-D67CA7B636DD}" type="slidenum">
              <a:rPr lang="en-GB" altLang="en-US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26629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7829F4-CB5E-4B76-94B9-15610073F31A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2765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D6A57B-A734-4503-B9A5-CF899863F474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2867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86CAE5-830B-4F0A-8074-9B80802FF6C5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2970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5A6ED3-B7DF-4792-9045-D0805D376CC1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30724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A80201-A4E0-478E-881C-45A78F6A6288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3174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45C021-8C7D-4ED4-ACBC-3B160D26714D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  <p:sp>
        <p:nvSpPr>
          <p:cNvPr id="3277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D830-495D-4414-A134-80DBEACCFF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8406-4804-46FA-BBEA-29E49FB8DA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A507-5F0E-47EE-B92C-FF12F9A60A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3BB76-FDDA-4543-919A-1D66A16375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A484-153B-44B4-8B65-09744EAD31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BA969-5A82-4361-ADDE-35E4E31325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430A-EC0A-435C-BF8F-F03779A35F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1CB1C-887A-4680-8EB1-849E52AF17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BE7A-FDCD-4FC9-A537-E9EAF6A07B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6483E-F079-4EE7-ADFF-1D1A7567BD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C259-BCA1-413D-942C-699465E7DE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mtClean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CE7876C-4484-457F-B18A-94AF8761E0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9144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13716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18288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9775" indent="-282575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4400" b="1">
                <a:solidFill>
                  <a:srgbClr val="000000"/>
                </a:solidFill>
              </a:rPr>
              <a:t>Cell Biology: Lecture 16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4400" b="1">
                <a:solidFill>
                  <a:srgbClr val="000000"/>
                </a:solidFill>
              </a:rPr>
              <a:t>Cytoskeleton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17500"/>
            <a:ext cx="4265613" cy="624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8229600" cy="566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3200">
                <a:solidFill>
                  <a:srgbClr val="000000"/>
                </a:solidFill>
              </a:rPr>
              <a:t>F.  MICROTUBULE DYNAMICS:</a:t>
            </a: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3200">
                <a:solidFill>
                  <a:srgbClr val="000000"/>
                </a:solidFill>
              </a:rPr>
              <a:t>Key points- the cap means that subunits are added easily- loss of GTP = harder to add subunits, need higher subunit conc. to add. </a:t>
            </a: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3200">
                <a:solidFill>
                  <a:srgbClr val="000000"/>
                </a:solidFill>
              </a:rPr>
              <a:t>Produces microtubule catastrophes!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4265613" cy="624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2438400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rgbClr val="000000"/>
                </a:solidFill>
              </a:rPr>
              <a:t>W/ cap- slowly growing; w/o- rapidly shrinking- MT catastrophe!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4400">
                <a:solidFill>
                  <a:srgbClr val="000000"/>
                </a:solidFill>
              </a:rPr>
              <a:t>MT drugs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3200">
                <a:solidFill>
                  <a:srgbClr val="000000"/>
                </a:solidFill>
              </a:rPr>
              <a:t>Colchicine- prevents MT formation- arrests cells at metaphase</a:t>
            </a: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altLang="en-US" sz="3200">
              <a:solidFill>
                <a:srgbClr val="000000"/>
              </a:solidFill>
            </a:endParaRP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3200">
                <a:solidFill>
                  <a:srgbClr val="000000"/>
                </a:solidFill>
              </a:rPr>
              <a:t>Taxol-Stabilizes MT’s – cancer drug</a:t>
            </a: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altLang="en-US" sz="3200">
              <a:solidFill>
                <a:srgbClr val="000000"/>
              </a:solidFill>
            </a:endParaRP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3200">
                <a:solidFill>
                  <a:srgbClr val="000000"/>
                </a:solidFill>
              </a:rPr>
              <a:t>Useful in determining role of MT’s in a process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Intermediate filaments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</p:spPr>
        <p:txBody>
          <a:bodyPr lIns="0" tIns="0" rIns="0" bIns="0"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10 nm in diameter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Only in animals! (??plant/fungal nucleus??)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Variety of types- 60 genes!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Seem to be involved in providing strength to cells.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Able to interact with both MT's and microfilaments (actin filaments).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8013" cy="1052512"/>
          </a:xfrm>
        </p:spPr>
        <p:txBody>
          <a:bodyPr lIns="0" tIns="0" rIns="0" bIns="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Some types to remember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435475"/>
          </a:xfrm>
        </p:spPr>
        <p:txBody>
          <a:bodyPr lIns="0" tIns="0" rIns="0" bIns="0"/>
          <a:lstStyle/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Keratin- epithelial cells, hair, nails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Neurofilaments- in, well, nerves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Lamins- lines the nucleus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Microfilaments (Actin)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Where we’re going: </a:t>
            </a:r>
          </a:p>
          <a:p>
            <a:r>
              <a:rPr lang="en-US" altLang="en-US" smtClean="0"/>
              <a:t>Basic structure, polarity, treadmilling</a:t>
            </a:r>
          </a:p>
          <a:p>
            <a:r>
              <a:rPr lang="en-US" altLang="en-US" smtClean="0"/>
              <a:t>It’s good buddy, myosin, w/ all its types</a:t>
            </a:r>
          </a:p>
          <a:p>
            <a:r>
              <a:rPr lang="en-US" altLang="en-US" smtClean="0"/>
              <a:t>Muscle contraction</a:t>
            </a:r>
          </a:p>
          <a:p>
            <a:r>
              <a:rPr lang="en-US" altLang="en-US" smtClean="0"/>
              <a:t>Amoeboid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"/>
            <a:ext cx="4265613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81200" y="914400"/>
            <a:ext cx="1604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latin typeface="Times"/>
              </a:rPr>
              <a:t>Domains 1-4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latin typeface="Times"/>
              </a:rPr>
              <a:t>Minus end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3810000" y="4572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172200" y="609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latin typeface="Times"/>
              </a:rPr>
              <a:t>ATP binding cleft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 flipV="1">
            <a:off x="5334000" y="457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5800" y="2209800"/>
            <a:ext cx="3352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  <a:latin typeface="Times"/>
              </a:rPr>
              <a:t>Subunits= G actin-bound w/ATP; F-actin= microfilaments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315200" y="3276600"/>
            <a:ext cx="1219200" cy="811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>
                <a:solidFill>
                  <a:schemeClr val="accent2"/>
                </a:solidFill>
              </a:rPr>
              <a:t>Looks like a double helix!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"/>
            <a:ext cx="4192588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2514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en-US">
                <a:solidFill>
                  <a:schemeClr val="tx1"/>
                </a:solidFill>
              </a:rPr>
              <a:t>S1 is a myosin fragment that binds to actin- the points point to the minus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Poisons!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CytochalasinB-depolymerizes</a:t>
            </a:r>
          </a:p>
          <a:p>
            <a:r>
              <a:rPr lang="en-US" altLang="en-US" smtClean="0"/>
              <a:t>Phalloidin- stabilizes.  The Amanita mushroom has TWO nasty toxins that cell biologists like. We’ll meet alpha amanitin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27100"/>
            <a:ext cx="8531225" cy="502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Muscle Contraction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Three types of muscle fibers:</a:t>
            </a:r>
          </a:p>
          <a:p>
            <a:r>
              <a:rPr lang="en-US" altLang="en-US" smtClean="0"/>
              <a:t>Skeletal, striated, voluntary</a:t>
            </a:r>
          </a:p>
          <a:p>
            <a:r>
              <a:rPr lang="en-US" altLang="en-US" smtClean="0"/>
              <a:t>Heart- more like skeletal, but not multinucleated. Its structure allows the propagation of an action potential (the heart beats by itself, w/o outside signals)</a:t>
            </a:r>
          </a:p>
          <a:p>
            <a:r>
              <a:rPr lang="en-US" altLang="en-US" smtClean="0"/>
              <a:t>Involuntary, smooth muscle- gut, uterus,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Things to know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Three major cytoskeletal components</a:t>
            </a:r>
          </a:p>
          <a:p>
            <a:r>
              <a:rPr lang="en-US" altLang="en-US" smtClean="0"/>
              <a:t>Major stories- cilia movement, muscle contraction, amoeboid movement</a:t>
            </a:r>
          </a:p>
          <a:p>
            <a:r>
              <a:rPr lang="en-US" altLang="en-US" smtClean="0"/>
              <a:t>Major motor proteins for both MT and actin, major poisons</a:t>
            </a:r>
          </a:p>
          <a:p>
            <a:r>
              <a:rPr lang="en-US" altLang="en-US" smtClean="0"/>
              <a:t>Structure of the ends of MT’s and actin</a:t>
            </a:r>
          </a:p>
          <a:p>
            <a:r>
              <a:rPr lang="en-US" altLang="en-US" smtClean="0"/>
              <a:t>Accessory proteins that we’ve mentioned.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4400">
                <a:solidFill>
                  <a:srgbClr val="000000"/>
                </a:solidFill>
              </a:rPr>
              <a:t>Microtubules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2000">
                <a:solidFill>
                  <a:srgbClr val="000000"/>
                </a:solidFill>
              </a:rPr>
              <a:t>Microtubules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2000">
                <a:solidFill>
                  <a:srgbClr val="000000"/>
                </a:solidFill>
              </a:rPr>
              <a:t>I.  Introduction:  Long, hollow cylinders, 25 nm in diameter, made of tubulin. The basic subunit is a heterodimer of α and β tubulin (9.8);  13 protofilaments in a typical cylinder.  See below about GTP binding, treadmilling, growth and dynamic instability (9.26).  There is a + end, fast growing, w/β tubulin at its end, and a – end, slow growing, w/α tubulin at its end.  The GTP’s are important in assembly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2000">
                <a:solidFill>
                  <a:srgbClr val="000000"/>
                </a:solidFill>
              </a:rPr>
              <a:t>A.  They have MAPs, that influence their use- linking them together, stabilizing them, or destabilizing them.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2000">
                <a:solidFill>
                  <a:srgbClr val="000000"/>
                </a:solidFill>
              </a:rPr>
              <a:t>B.  They form a network, coming from the microtubule organizing center, which is usually the centrosome or centriole, w/ the – end anchored there.</a:t>
            </a:r>
          </a:p>
          <a:p>
            <a:pPr marL="339725" indent="-339725" eaLnBrk="1" hangingPunct="1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2000">
                <a:solidFill>
                  <a:srgbClr val="000000"/>
                </a:solidFill>
              </a:rPr>
              <a:t>C.  Also form cilia and flagella, and spindle fibers in mitosis.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17500"/>
            <a:ext cx="4265613" cy="624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350" y="304800"/>
            <a:ext cx="6216650" cy="624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2438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solidFill>
                  <a:srgbClr val="FF0000"/>
                </a:solidFill>
              </a:rPr>
              <a:t>13 protofilaments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317500"/>
            <a:ext cx="7696200" cy="624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7500"/>
            <a:ext cx="7934325" cy="624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4400">
                <a:solidFill>
                  <a:srgbClr val="000000"/>
                </a:solidFill>
              </a:rPr>
              <a:t>Nucleation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altLang="en-US" sz="3200">
                <a:solidFill>
                  <a:srgbClr val="000000"/>
                </a:solidFill>
              </a:rPr>
              <a:t>Gamma tubulin in MTOC/centriole- MT’s grow from there</a:t>
            </a:r>
          </a:p>
          <a:p>
            <a:pPr marL="339725" indent="-33972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alt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4200"/>
            <a:ext cx="8531225" cy="569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517</Words>
  <Application>Microsoft Office PowerPoint</Application>
  <PresentationFormat>On-screen Show (4:3)</PresentationFormat>
  <Paragraphs>81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Lucida Sans Unicode</vt:lpstr>
      <vt:lpstr>Times New Roman</vt:lpstr>
      <vt:lpstr>Times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Intermediate filaments</vt:lpstr>
      <vt:lpstr>Some types to remember</vt:lpstr>
      <vt:lpstr>Microfilaments (Actin)</vt:lpstr>
      <vt:lpstr>Slide 17</vt:lpstr>
      <vt:lpstr>Slide 18</vt:lpstr>
      <vt:lpstr>Poisons!</vt:lpstr>
      <vt:lpstr>Muscle Contraction</vt:lpstr>
      <vt:lpstr>Things to know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9- the cytoskeleton</dc:title>
  <dc:creator>Viaoo</dc:creator>
  <cp:lastModifiedBy>nEda</cp:lastModifiedBy>
  <cp:revision>66</cp:revision>
  <dcterms:modified xsi:type="dcterms:W3CDTF">2020-04-13T12:14:20Z</dcterms:modified>
</cp:coreProperties>
</file>